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11"/>
  </p:notesMasterIdLst>
  <p:sldIdLst>
    <p:sldId id="256" r:id="rId2"/>
    <p:sldId id="257" r:id="rId3"/>
    <p:sldId id="258" r:id="rId4"/>
    <p:sldId id="259" r:id="rId5"/>
    <p:sldId id="260" r:id="rId6"/>
    <p:sldId id="264" r:id="rId7"/>
    <p:sldId id="261"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B5800"/>
    <a:srgbClr val="6DD01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22"/>
    <p:restoredTop sz="95680"/>
  </p:normalViewPr>
  <p:slideViewPr>
    <p:cSldViewPr snapToGrid="0" snapToObjects="1">
      <p:cViewPr varScale="1">
        <p:scale>
          <a:sx n="121" d="100"/>
          <a:sy n="121" d="100"/>
        </p:scale>
        <p:origin x="36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image1.jpeg>
</file>

<file path=ppt/media/image10.png>
</file>

<file path=ppt/media/image11.sv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E643EE-7B21-1B46-8C06-77E19D344FAA}" type="datetimeFigureOut">
              <a:rPr lang="en-US" smtClean="0"/>
              <a:t>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74E8D5-20AD-8844-B41D-9056B0196C1E}" type="slidenum">
              <a:rPr lang="en-US" smtClean="0"/>
              <a:t>‹#›</a:t>
            </a:fld>
            <a:endParaRPr lang="en-US"/>
          </a:p>
        </p:txBody>
      </p:sp>
    </p:spTree>
    <p:extLst>
      <p:ext uri="{BB962C8B-B14F-4D97-AF65-F5344CB8AC3E}">
        <p14:creationId xmlns:p14="http://schemas.microsoft.com/office/powerpoint/2010/main" val="124283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Glenn</a:t>
            </a:r>
          </a:p>
        </p:txBody>
      </p:sp>
      <p:sp>
        <p:nvSpPr>
          <p:cNvPr id="4" name="Slide Number Placeholder 3"/>
          <p:cNvSpPr>
            <a:spLocks noGrp="1"/>
          </p:cNvSpPr>
          <p:nvPr>
            <p:ph type="sldNum" sz="quarter" idx="5"/>
          </p:nvPr>
        </p:nvSpPr>
        <p:spPr/>
        <p:txBody>
          <a:bodyPr/>
          <a:lstStyle/>
          <a:p>
            <a:fld id="{5774E8D5-20AD-8844-B41D-9056B0196C1E}" type="slidenum">
              <a:rPr lang="en-US" smtClean="0"/>
              <a:t>6</a:t>
            </a:fld>
            <a:endParaRPr lang="en-US"/>
          </a:p>
        </p:txBody>
      </p:sp>
    </p:spTree>
    <p:extLst>
      <p:ext uri="{BB962C8B-B14F-4D97-AF65-F5344CB8AC3E}">
        <p14:creationId xmlns:p14="http://schemas.microsoft.com/office/powerpoint/2010/main" val="2493604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2/8/2022</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540838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2/8/2022</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54333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2/8/2022</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87754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2/8/2022</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889350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2/8/2022</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53022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2/8/2022</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56357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2/8/2022</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82531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2/8/2022</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5804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2/8/2022</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996234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2/8/2022</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64782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2/8/2022</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58058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2/8/2022</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2260538782"/>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61" r:id="rId6"/>
    <p:sldLayoutId id="2147483756" r:id="rId7"/>
    <p:sldLayoutId id="2147483757" r:id="rId8"/>
    <p:sldLayoutId id="2147483758" r:id="rId9"/>
    <p:sldLayoutId id="2147483760" r:id="rId10"/>
    <p:sldLayoutId id="2147483759"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hyperlink" Target="http://www.enliveningedge.org/tools-practices/blockchain-can-build-communities-completely-free-hierarchy/"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www.actuaries.digital/2018/07/02/blockchain-considerations-for-policymakers-and-the-actuarial-profession/" TargetMode="External"/></Relationships>
</file>

<file path=ppt/slides/_rels/slide8.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hyperlink" Target="https://medium.com/@golemMX/c%C3%B3digos-de-guerra-en-solidity-parte-ii-72f18ccba3af"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1" descr="Background pattern&#10;&#10;Description automatically generated">
            <a:extLst>
              <a:ext uri="{FF2B5EF4-FFF2-40B4-BE49-F238E27FC236}">
                <a16:creationId xmlns:a16="http://schemas.microsoft.com/office/drawing/2014/main" id="{38A02D43-EDFE-4F6F-8AF1-2C625860B4D5}"/>
              </a:ext>
            </a:extLst>
          </p:cNvPr>
          <p:cNvPicPr>
            <a:picLocks noChangeAspect="1"/>
          </p:cNvPicPr>
          <p:nvPr/>
        </p:nvPicPr>
        <p:blipFill rotWithShape="1">
          <a:blip r:embed="rId2"/>
          <a:srcRect l="17407" r="11493"/>
          <a:stretch/>
        </p:blipFill>
        <p:spPr>
          <a:xfrm>
            <a:off x="0" y="10"/>
            <a:ext cx="8668492" cy="6857990"/>
          </a:xfrm>
          <a:prstGeom prst="rect">
            <a:avLst/>
          </a:prstGeom>
        </p:spPr>
      </p:pic>
      <p:sp>
        <p:nvSpPr>
          <p:cNvPr id="30" name="Rectangle 29">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bg1"/>
              </a:gs>
              <a:gs pos="30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10FA1B33-9C60-144A-BBE3-868C67459603}"/>
              </a:ext>
            </a:extLst>
          </p:cNvPr>
          <p:cNvSpPr>
            <a:spLocks noGrp="1"/>
          </p:cNvSpPr>
          <p:nvPr>
            <p:ph type="ctrTitle"/>
          </p:nvPr>
        </p:nvSpPr>
        <p:spPr>
          <a:xfrm>
            <a:off x="7848600" y="1122363"/>
            <a:ext cx="4023360" cy="3204134"/>
          </a:xfrm>
        </p:spPr>
        <p:txBody>
          <a:bodyPr anchor="b">
            <a:normAutofit/>
          </a:bodyPr>
          <a:lstStyle/>
          <a:p>
            <a:r>
              <a:rPr lang="en-US" sz="4400" dirty="0">
                <a:solidFill>
                  <a:srgbClr val="1B5800"/>
                </a:solidFill>
              </a:rPr>
              <a:t>S</a:t>
            </a:r>
            <a:r>
              <a:rPr lang="en-US" sz="4400" dirty="0"/>
              <a:t>mart </a:t>
            </a:r>
            <a:r>
              <a:rPr lang="en-US" sz="4400" dirty="0">
                <a:solidFill>
                  <a:srgbClr val="1B5800"/>
                </a:solidFill>
              </a:rPr>
              <a:t>I</a:t>
            </a:r>
            <a:r>
              <a:rPr lang="en-US" sz="4400" dirty="0"/>
              <a:t>dentity </a:t>
            </a:r>
            <a:r>
              <a:rPr lang="en-US" sz="4400" dirty="0">
                <a:solidFill>
                  <a:srgbClr val="1B5800"/>
                </a:solidFill>
              </a:rPr>
              <a:t>M</a:t>
            </a:r>
            <a:r>
              <a:rPr lang="en-US" sz="4400" dirty="0"/>
              <a:t>anagement </a:t>
            </a:r>
            <a:r>
              <a:rPr lang="en-US" sz="4400" dirty="0">
                <a:solidFill>
                  <a:srgbClr val="1B5800"/>
                </a:solidFill>
              </a:rPr>
              <a:t>P</a:t>
            </a:r>
            <a:r>
              <a:rPr lang="en-US" sz="4400" dirty="0"/>
              <a:t>latform</a:t>
            </a:r>
            <a:br>
              <a:rPr lang="en-US" sz="4400" dirty="0"/>
            </a:br>
            <a:r>
              <a:rPr lang="en-US" sz="4400" dirty="0">
                <a:solidFill>
                  <a:srgbClr val="1B5800"/>
                </a:solidFill>
              </a:rPr>
              <a:t>L</a:t>
            </a:r>
            <a:r>
              <a:rPr lang="en-US" sz="4400" dirty="0"/>
              <a:t>ayout</a:t>
            </a:r>
          </a:p>
        </p:txBody>
      </p:sp>
      <p:sp>
        <p:nvSpPr>
          <p:cNvPr id="5" name="Subtitle 2">
            <a:extLst>
              <a:ext uri="{FF2B5EF4-FFF2-40B4-BE49-F238E27FC236}">
                <a16:creationId xmlns:a16="http://schemas.microsoft.com/office/drawing/2014/main" id="{49A574D8-1D0E-7F42-A29E-5D286522DBE8}"/>
              </a:ext>
            </a:extLst>
          </p:cNvPr>
          <p:cNvSpPr>
            <a:spLocks noGrp="1"/>
          </p:cNvSpPr>
          <p:nvPr>
            <p:ph type="subTitle" idx="1"/>
          </p:nvPr>
        </p:nvSpPr>
        <p:spPr>
          <a:xfrm>
            <a:off x="7848600" y="4807655"/>
            <a:ext cx="4343400" cy="1775174"/>
          </a:xfrm>
        </p:spPr>
        <p:txBody>
          <a:bodyPr>
            <a:normAutofit fontScale="85000" lnSpcReduction="20000"/>
          </a:bodyPr>
          <a:lstStyle/>
          <a:p>
            <a:r>
              <a:rPr lang="en-US" sz="2000" dirty="0"/>
              <a:t>Brittany Jacques</a:t>
            </a:r>
          </a:p>
          <a:p>
            <a:r>
              <a:rPr lang="en-US" sz="2000" dirty="0" err="1"/>
              <a:t>Debolina</a:t>
            </a:r>
            <a:r>
              <a:rPr lang="en-US" sz="2000" dirty="0"/>
              <a:t> Mukherjee</a:t>
            </a:r>
          </a:p>
          <a:p>
            <a:r>
              <a:rPr lang="en-US" sz="2000" dirty="0"/>
              <a:t>Glenn </a:t>
            </a:r>
            <a:r>
              <a:rPr lang="en-US" sz="2000" dirty="0" err="1"/>
              <a:t>Kees</a:t>
            </a:r>
            <a:endParaRPr lang="en-US" sz="2000" dirty="0"/>
          </a:p>
          <a:p>
            <a:r>
              <a:rPr lang="en-US" sz="2000" dirty="0"/>
              <a:t>Jaime Barragan</a:t>
            </a:r>
          </a:p>
          <a:p>
            <a:r>
              <a:rPr lang="en-US" sz="2000" dirty="0"/>
              <a:t>Paul Rodriguez</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Rectangle 3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7953682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400"/>
                                        <p:tgtEl>
                                          <p:spTgt spid="5">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400"/>
                                        <p:tgtEl>
                                          <p:spTgt spid="5">
                                            <p:txEl>
                                              <p:pRg st="1" end="1"/>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400"/>
                                        <p:tgtEl>
                                          <p:spTgt spid="5">
                                            <p:txEl>
                                              <p:pRg st="2" end="2"/>
                                            </p:txEl>
                                          </p:spTgt>
                                        </p:tgtEl>
                                      </p:cBhvr>
                                    </p:animEffect>
                                  </p:childTnLst>
                                </p:cTn>
                              </p:par>
                              <p:par>
                                <p:cTn id="14" presetID="10" presetClass="entr" presetSubtype="0" fill="hold" grpId="0" nodeType="withEffect">
                                  <p:stCondLst>
                                    <p:cond delay="2000"/>
                                  </p:stCondLst>
                                  <p:iterate type="lt">
                                    <p:tmPct val="10000"/>
                                  </p:iterate>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400"/>
                                        <p:tgtEl>
                                          <p:spTgt spid="5">
                                            <p:txEl>
                                              <p:pRg st="3" end="3"/>
                                            </p:txEl>
                                          </p:spTgt>
                                        </p:tgtEl>
                                      </p:cBhvr>
                                    </p:animEffect>
                                  </p:childTnLst>
                                </p:cTn>
                              </p:par>
                              <p:par>
                                <p:cTn id="17" presetID="10" presetClass="entr" presetSubtype="0" fill="hold" grpId="0" nodeType="withEffect">
                                  <p:stCondLst>
                                    <p:cond delay="2000"/>
                                  </p:stCondLst>
                                  <p:iterate type="lt">
                                    <p:tmPct val="10000"/>
                                  </p:iterate>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400"/>
                                        <p:tgtEl>
                                          <p:spTgt spid="5">
                                            <p:txEl>
                                              <p:pRg st="4" end="4"/>
                                            </p:txEl>
                                          </p:spTgt>
                                        </p:tgtEl>
                                      </p:cBhvr>
                                    </p:animEffect>
                                  </p:childTnLst>
                                </p:cTn>
                              </p:par>
                              <p:par>
                                <p:cTn id="20" presetID="10" presetClass="entr" presetSubtype="0" fill="hold" grpId="0" nodeType="withEffect">
                                  <p:stCondLst>
                                    <p:cond delay="1000"/>
                                  </p:stCondLst>
                                  <p:iterate type="lt">
                                    <p:tmPct val="10000"/>
                                  </p:iterate>
                                  <p:childTnLst>
                                    <p:set>
                                      <p:cBhvr>
                                        <p:cTn id="21" dur="1" fill="hold">
                                          <p:stCondLst>
                                            <p:cond delay="0"/>
                                          </p:stCondLst>
                                        </p:cTn>
                                        <p:tgtEl>
                                          <p:spTgt spid="4"/>
                                        </p:tgtEl>
                                        <p:attrNameLst>
                                          <p:attrName>style.visibility</p:attrName>
                                        </p:attrNameLst>
                                      </p:cBhvr>
                                      <p:to>
                                        <p:strVal val="visible"/>
                                      </p:to>
                                    </p:set>
                                    <p:animEffect transition="in" filter="fade">
                                      <p:cBhvr>
                                        <p:cTn id="22"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 descr="Abstract wall background">
            <a:extLst>
              <a:ext uri="{FF2B5EF4-FFF2-40B4-BE49-F238E27FC236}">
                <a16:creationId xmlns:a16="http://schemas.microsoft.com/office/drawing/2014/main" id="{F6BE5611-317A-3143-ABD3-11176935DEDA}"/>
              </a:ext>
            </a:extLst>
          </p:cNvPr>
          <p:cNvPicPr>
            <a:picLocks noChangeAspect="1"/>
          </p:cNvPicPr>
          <p:nvPr/>
        </p:nvPicPr>
        <p:blipFill>
          <a:blip r:embed="rId2">
            <a:alphaModFix/>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500"/>
                    </a14:imgEffect>
                    <a14:imgEffect>
                      <a14:saturation sat="400000"/>
                    </a14:imgEffect>
                  </a14:imgLayer>
                </a14:imgProps>
              </a:ext>
            </a:extLst>
          </a:blip>
          <a:srcRect/>
          <a:stretch/>
        </p:blipFill>
        <p:spPr>
          <a:xfrm>
            <a:off x="-13068" y="-11875"/>
            <a:ext cx="12191338" cy="685799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outerShdw blurRad="50800" dist="50800" dir="5400000" algn="ctr" rotWithShape="0">
              <a:schemeClr val="bg1"/>
            </a:outerShdw>
          </a:effectLst>
        </p:spPr>
      </p:pic>
      <p:sp>
        <p:nvSpPr>
          <p:cNvPr id="2" name="Title 1">
            <a:extLst>
              <a:ext uri="{FF2B5EF4-FFF2-40B4-BE49-F238E27FC236}">
                <a16:creationId xmlns:a16="http://schemas.microsoft.com/office/drawing/2014/main" id="{2936D9E0-879D-4743-9D87-6EBB2005A631}"/>
              </a:ext>
            </a:extLst>
          </p:cNvPr>
          <p:cNvSpPr>
            <a:spLocks noGrp="1"/>
          </p:cNvSpPr>
          <p:nvPr>
            <p:ph type="title"/>
          </p:nvPr>
        </p:nvSpPr>
        <p:spPr>
          <a:xfrm>
            <a:off x="841249" y="941832"/>
            <a:ext cx="10506456" cy="2057400"/>
          </a:xfrm>
        </p:spPr>
        <p:txBody>
          <a:bodyPr anchor="b">
            <a:normAutofit/>
          </a:bodyPr>
          <a:lstStyle/>
          <a:p>
            <a:r>
              <a:rPr lang="en-US" sz="5000" dirty="0"/>
              <a:t>Hypothesis</a:t>
            </a:r>
          </a:p>
        </p:txBody>
      </p:sp>
      <p:sp>
        <p:nvSpPr>
          <p:cNvPr id="34" name="Rectangle 3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Rectangle 3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C6BD9DB-0E7E-0E4C-8F85-3A6279F1DE50}"/>
              </a:ext>
            </a:extLst>
          </p:cNvPr>
          <p:cNvSpPr>
            <a:spLocks noGrp="1"/>
          </p:cNvSpPr>
          <p:nvPr>
            <p:ph idx="1"/>
          </p:nvPr>
        </p:nvSpPr>
        <p:spPr>
          <a:xfrm>
            <a:off x="841248" y="3502152"/>
            <a:ext cx="10506456" cy="2670048"/>
          </a:xfrm>
        </p:spPr>
        <p:txBody>
          <a:bodyPr>
            <a:normAutofit/>
          </a:bodyPr>
          <a:lstStyle/>
          <a:p>
            <a:pPr marL="0" indent="0">
              <a:spcBef>
                <a:spcPts val="1001"/>
              </a:spcBef>
              <a:buNone/>
              <a:tabLst>
                <a:tab pos="0" algn="l"/>
              </a:tabLst>
            </a:pPr>
            <a:r>
              <a:rPr lang="en-US" sz="2000" spc="-1" dirty="0">
                <a:solidFill>
                  <a:srgbClr val="FFFFFF"/>
                </a:solidFill>
              </a:rPr>
              <a:t>The identity of an individual using well-know or verifiable evidence is key for recognition. In today’s world, the most efficient way of storing and accessing this information is in digital form. This project hypothesizes that using “Smart Identity” documents powered by blockchain we can create a universal and secure platform for users to manage and exchange this verifiable evidence.</a:t>
            </a:r>
            <a:endParaRPr lang="en-US" sz="2000" spc="-1" dirty="0">
              <a:solidFill>
                <a:srgbClr val="000000"/>
              </a:solidFill>
            </a:endParaRPr>
          </a:p>
        </p:txBody>
      </p:sp>
    </p:spTree>
    <p:extLst>
      <p:ext uri="{BB962C8B-B14F-4D97-AF65-F5344CB8AC3E}">
        <p14:creationId xmlns:p14="http://schemas.microsoft.com/office/powerpoint/2010/main" val="233240091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982ED45A-68DE-42BE-8813-D821446F55B2}"/>
              </a:ext>
            </a:extLst>
          </p:cNvPr>
          <p:cNvPicPr>
            <a:picLocks noChangeAspect="1"/>
          </p:cNvPicPr>
          <p:nvPr/>
        </p:nvPicPr>
        <p:blipFill rotWithShape="1">
          <a:blip r:embed="rId2"/>
          <a:srcRect l="9790" r="19102"/>
          <a:stretch/>
        </p:blipFill>
        <p:spPr>
          <a:xfrm>
            <a:off x="3522468" y="10"/>
            <a:ext cx="8669532" cy="6857990"/>
          </a:xfrm>
          <a:prstGeom prst="rect">
            <a:avLst/>
          </a:prstGeom>
        </p:spPr>
      </p:pic>
      <p:sp>
        <p:nvSpPr>
          <p:cNvPr id="33" name="Rectangle 32">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56E1B53-C756-0048-BB55-0355EDAADFB0}"/>
              </a:ext>
            </a:extLst>
          </p:cNvPr>
          <p:cNvSpPr>
            <a:spLocks noGrp="1"/>
          </p:cNvSpPr>
          <p:nvPr>
            <p:ph type="title"/>
          </p:nvPr>
        </p:nvSpPr>
        <p:spPr>
          <a:xfrm>
            <a:off x="371093" y="843534"/>
            <a:ext cx="6041581" cy="1442466"/>
          </a:xfrm>
        </p:spPr>
        <p:txBody>
          <a:bodyPr anchor="b">
            <a:normAutofit/>
          </a:bodyPr>
          <a:lstStyle/>
          <a:p>
            <a:r>
              <a:rPr lang="en-US" dirty="0"/>
              <a:t>Motivation &amp; Goal</a:t>
            </a:r>
          </a:p>
        </p:txBody>
      </p:sp>
      <p:sp>
        <p:nvSpPr>
          <p:cNvPr id="35" name="Rectangle 3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Rectangle 3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99A92BE-BE14-CA4F-BCA9-90D43D5D13EC}"/>
              </a:ext>
            </a:extLst>
          </p:cNvPr>
          <p:cNvSpPr>
            <a:spLocks noGrp="1"/>
          </p:cNvSpPr>
          <p:nvPr>
            <p:ph idx="1"/>
          </p:nvPr>
        </p:nvSpPr>
        <p:spPr>
          <a:xfrm>
            <a:off x="371093" y="2718054"/>
            <a:ext cx="6041581" cy="3919302"/>
          </a:xfrm>
        </p:spPr>
        <p:txBody>
          <a:bodyPr anchor="t">
            <a:normAutofit/>
          </a:bodyPr>
          <a:lstStyle/>
          <a:p>
            <a:pPr marL="0" indent="0">
              <a:buNone/>
            </a:pPr>
            <a:r>
              <a:rPr lang="en-US" dirty="0"/>
              <a:t>Motivation behind this project was to establish a safe and dependable way to keep sensitive information stored on a blockchain. </a:t>
            </a:r>
          </a:p>
          <a:p>
            <a:pPr marL="0" indent="0">
              <a:buNone/>
            </a:pPr>
            <a:r>
              <a:rPr lang="en-US" dirty="0"/>
              <a:t>This was achieved by creating a smart contract that can store/change/remove any information that as deemed fit to build or a digital identity</a:t>
            </a:r>
            <a:endParaRPr lang="en-US" sz="1700" dirty="0"/>
          </a:p>
        </p:txBody>
      </p:sp>
    </p:spTree>
    <p:extLst>
      <p:ext uri="{BB962C8B-B14F-4D97-AF65-F5344CB8AC3E}">
        <p14:creationId xmlns:p14="http://schemas.microsoft.com/office/powerpoint/2010/main" val="3145326763"/>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ackground pattern&#10;&#10;Description automatically generated with medium confidence">
            <a:extLst>
              <a:ext uri="{FF2B5EF4-FFF2-40B4-BE49-F238E27FC236}">
                <a16:creationId xmlns:a16="http://schemas.microsoft.com/office/drawing/2014/main" id="{A0075102-F6E6-4F34-BAD9-9664C622006C}"/>
              </a:ext>
            </a:extLst>
          </p:cNvPr>
          <p:cNvPicPr>
            <a:picLocks noChangeAspect="1"/>
          </p:cNvPicPr>
          <p:nvPr/>
        </p:nvPicPr>
        <p:blipFill rotWithShape="1">
          <a:blip r:embed="rId2">
            <a:alphaModFix amt="40000"/>
            <a:extLst>
              <a:ext uri="{BEBA8EAE-BF5A-486C-A8C5-ECC9F3942E4B}">
                <a14:imgProps xmlns:a14="http://schemas.microsoft.com/office/drawing/2010/main">
                  <a14:imgLayer r:embed="rId3">
                    <a14:imgEffect>
                      <a14:artisticGlowEdges/>
                    </a14:imgEffect>
                  </a14:imgLayer>
                </a14:imgProps>
              </a:ext>
            </a:extLst>
          </a:blip>
          <a:srcRect t="28685" b="13622"/>
          <a:stretch/>
        </p:blipFill>
        <p:spPr>
          <a:xfrm>
            <a:off x="20" y="10"/>
            <a:ext cx="12191979" cy="6857990"/>
          </a:xfrm>
          <a:prstGeom prst="rect">
            <a:avLst/>
          </a:prstGeom>
        </p:spPr>
      </p:pic>
      <p:sp>
        <p:nvSpPr>
          <p:cNvPr id="2" name="Title 1">
            <a:extLst>
              <a:ext uri="{FF2B5EF4-FFF2-40B4-BE49-F238E27FC236}">
                <a16:creationId xmlns:a16="http://schemas.microsoft.com/office/drawing/2014/main" id="{F98A827C-F499-1D42-8E15-B6CBCA00D0A1}"/>
              </a:ext>
            </a:extLst>
          </p:cNvPr>
          <p:cNvSpPr>
            <a:spLocks noGrp="1"/>
          </p:cNvSpPr>
          <p:nvPr>
            <p:ph type="title"/>
          </p:nvPr>
        </p:nvSpPr>
        <p:spPr>
          <a:xfrm>
            <a:off x="841249" y="941832"/>
            <a:ext cx="10506456" cy="2057400"/>
          </a:xfrm>
        </p:spPr>
        <p:txBody>
          <a:bodyPr vert="horz" lIns="91440" tIns="45720" rIns="91440" bIns="45720" rtlCol="0" anchor="b">
            <a:normAutofit/>
          </a:bodyPr>
          <a:lstStyle/>
          <a:p>
            <a:r>
              <a:rPr lang="en-US" sz="5400" dirty="0"/>
              <a:t>Summary</a:t>
            </a:r>
            <a:endParaRPr lang="en-US" sz="5000" dirty="0"/>
          </a:p>
        </p:txBody>
      </p:sp>
      <p:sp>
        <p:nvSpPr>
          <p:cNvPr id="26" name="Rectangle 2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8D3DFC0D-43BF-2143-9756-6FD5B61C0887}"/>
              </a:ext>
            </a:extLst>
          </p:cNvPr>
          <p:cNvSpPr txBox="1"/>
          <p:nvPr/>
        </p:nvSpPr>
        <p:spPr>
          <a:xfrm>
            <a:off x="841248" y="3502152"/>
            <a:ext cx="10506456" cy="2670048"/>
          </a:xfrm>
          <a:prstGeom prst="rect">
            <a:avLst/>
          </a:prstGeom>
        </p:spPr>
        <p:txBody>
          <a:bodyPr vert="horz" lIns="91440" tIns="45720" rIns="91440" bIns="45720" rtlCol="0">
            <a:normAutofit/>
          </a:bodyPr>
          <a:lstStyle/>
          <a:p>
            <a:pPr marL="285750" indent="-228600">
              <a:lnSpc>
                <a:spcPct val="110000"/>
              </a:lnSpc>
              <a:spcAft>
                <a:spcPts val="600"/>
              </a:spcAft>
              <a:buFont typeface="Arial" panose="020B0604020202020204" pitchFamily="34" charset="0"/>
              <a:buChar char="•"/>
            </a:pPr>
            <a:endParaRPr lang="en-US" sz="2000" dirty="0"/>
          </a:p>
        </p:txBody>
      </p:sp>
      <p:sp>
        <p:nvSpPr>
          <p:cNvPr id="6" name="Rectangle 5">
            <a:extLst>
              <a:ext uri="{FF2B5EF4-FFF2-40B4-BE49-F238E27FC236}">
                <a16:creationId xmlns:a16="http://schemas.microsoft.com/office/drawing/2014/main" id="{E47B47C0-7B0C-D14F-8070-09018F71FD3A}"/>
              </a:ext>
            </a:extLst>
          </p:cNvPr>
          <p:cNvSpPr/>
          <p:nvPr/>
        </p:nvSpPr>
        <p:spPr>
          <a:xfrm>
            <a:off x="0" y="3259490"/>
            <a:ext cx="12192000" cy="3598510"/>
          </a:xfrm>
          <a:prstGeom prst="rect">
            <a:avLst/>
          </a:prstGeom>
          <a:gradFill>
            <a:gsLst>
              <a:gs pos="0">
                <a:schemeClr val="bg1">
                  <a:alpha val="0"/>
                </a:schemeClr>
              </a:gs>
              <a:gs pos="47000">
                <a:schemeClr val="bg1">
                  <a:alpha val="79216"/>
                </a:schemeClr>
              </a:gs>
              <a:gs pos="83000">
                <a:schemeClr val="bg1"/>
              </a:gs>
              <a:gs pos="100000">
                <a:schemeClr val="bg1"/>
              </a:gs>
            </a:gsLst>
            <a:lin ang="5400000" scaled="1"/>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F6F50F6-60BD-E24A-BAF0-D4BDD0BD3AC4}"/>
              </a:ext>
            </a:extLst>
          </p:cNvPr>
          <p:cNvSpPr txBox="1"/>
          <p:nvPr/>
        </p:nvSpPr>
        <p:spPr>
          <a:xfrm>
            <a:off x="841247" y="3437906"/>
            <a:ext cx="8419605" cy="1200329"/>
          </a:xfrm>
          <a:prstGeom prst="rect">
            <a:avLst/>
          </a:prstGeom>
          <a:noFill/>
        </p:spPr>
        <p:txBody>
          <a:bodyPr wrap="square" rtlCol="0">
            <a:spAutoFit/>
          </a:bodyPr>
          <a:lstStyle/>
          <a:p>
            <a:pPr marL="285840" indent="-285480">
              <a:lnSpc>
                <a:spcPct val="100000"/>
              </a:lnSpc>
              <a:buClr>
                <a:srgbClr val="FFFFFF"/>
              </a:buClr>
              <a:buFont typeface="Arial"/>
              <a:buChar char="•"/>
            </a:pPr>
            <a:r>
              <a:rPr lang="en-US" spc="-1" dirty="0">
                <a:solidFill>
                  <a:srgbClr val="FFFFFF"/>
                </a:solidFill>
              </a:rPr>
              <a:t>Front-end Web UI developed using </a:t>
            </a:r>
            <a:r>
              <a:rPr lang="en-US" spc="-1" dirty="0" err="1">
                <a:solidFill>
                  <a:srgbClr val="FFFFFF"/>
                </a:solidFill>
              </a:rPr>
              <a:t>Streamlit</a:t>
            </a:r>
            <a:endParaRPr lang="en-US" spc="-1" dirty="0">
              <a:latin typeface="Arial"/>
            </a:endParaRPr>
          </a:p>
          <a:p>
            <a:pPr marL="285840" indent="-285480">
              <a:lnSpc>
                <a:spcPct val="100000"/>
              </a:lnSpc>
              <a:buClr>
                <a:srgbClr val="FFFFFF"/>
              </a:buClr>
              <a:buFont typeface="Arial"/>
              <a:buChar char="•"/>
            </a:pPr>
            <a:r>
              <a:rPr lang="en-US" spc="-1" dirty="0">
                <a:solidFill>
                  <a:srgbClr val="FFFFFF"/>
                </a:solidFill>
              </a:rPr>
              <a:t>ERC721 (NFT) Smart Contract implemented using Solidity </a:t>
            </a:r>
            <a:endParaRPr lang="en-US" spc="-1" dirty="0">
              <a:latin typeface="Arial"/>
            </a:endParaRPr>
          </a:p>
          <a:p>
            <a:pPr marL="285840" indent="-285480">
              <a:lnSpc>
                <a:spcPct val="100000"/>
              </a:lnSpc>
              <a:buClr>
                <a:srgbClr val="FFFFFF"/>
              </a:buClr>
              <a:buFont typeface="Arial"/>
              <a:buChar char="•"/>
            </a:pPr>
            <a:r>
              <a:rPr lang="en-US" spc="-1" dirty="0">
                <a:solidFill>
                  <a:srgbClr val="FFFFFF"/>
                </a:solidFill>
              </a:rPr>
              <a:t>Web3 integration with Python for communication with Blockchain</a:t>
            </a:r>
            <a:endParaRPr lang="en-US" spc="-1" dirty="0">
              <a:latin typeface="Arial"/>
            </a:endParaRPr>
          </a:p>
          <a:p>
            <a:pPr marL="285840" indent="-285480">
              <a:lnSpc>
                <a:spcPct val="100000"/>
              </a:lnSpc>
              <a:buClr>
                <a:srgbClr val="FFFFFF"/>
              </a:buClr>
              <a:buFont typeface="Arial"/>
              <a:buChar char="•"/>
            </a:pPr>
            <a:r>
              <a:rPr lang="en-US" spc="-1" dirty="0">
                <a:solidFill>
                  <a:srgbClr val="FFFFFF"/>
                </a:solidFill>
              </a:rPr>
              <a:t>Pinata for convenient integration of document media with IPFS </a:t>
            </a:r>
            <a:endParaRPr lang="en-US" spc="-1" dirty="0">
              <a:latin typeface="Arial"/>
            </a:endParaRPr>
          </a:p>
        </p:txBody>
      </p:sp>
    </p:spTree>
    <p:extLst>
      <p:ext uri="{BB962C8B-B14F-4D97-AF65-F5344CB8AC3E}">
        <p14:creationId xmlns:p14="http://schemas.microsoft.com/office/powerpoint/2010/main" val="89470941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a:extLst>
              <a:ext uri="{FF2B5EF4-FFF2-40B4-BE49-F238E27FC236}">
                <a16:creationId xmlns:a16="http://schemas.microsoft.com/office/drawing/2014/main" id="{37630124-F325-204D-AC0B-6C337741103D}"/>
              </a:ext>
            </a:extLst>
          </p:cNvPr>
          <p:cNvPicPr>
            <a:picLocks noChangeAspect="1"/>
          </p:cNvPicPr>
          <p:nvPr/>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Effect>
                      <a14:saturation sat="400000"/>
                    </a14:imgEffect>
                  </a14:imgLayer>
                </a14:imgProps>
              </a:ext>
              <a:ext uri="{837473B0-CC2E-450A-ABE3-18F120FF3D39}">
                <a1611:picAttrSrcUrl xmlns:a1611="http://schemas.microsoft.com/office/drawing/2016/11/main" r:id="rId4"/>
              </a:ext>
            </a:extLst>
          </a:blip>
          <a:srcRect l="8283" r="8282" b="-1"/>
          <a:stretch/>
        </p:blipFill>
        <p:spPr>
          <a:xfrm>
            <a:off x="3522468" y="10"/>
            <a:ext cx="8669532" cy="6857990"/>
          </a:xfrm>
          <a:prstGeom prst="rect">
            <a:avLst/>
          </a:prstGeom>
        </p:spPr>
      </p:pic>
      <p:sp>
        <p:nvSpPr>
          <p:cNvPr id="62" name="Rectangle 61">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7502AB3-9B71-E046-90F1-1BEEE3A47BD3}"/>
              </a:ext>
            </a:extLst>
          </p:cNvPr>
          <p:cNvSpPr>
            <a:spLocks noGrp="1"/>
          </p:cNvSpPr>
          <p:nvPr>
            <p:ph type="title"/>
          </p:nvPr>
        </p:nvSpPr>
        <p:spPr>
          <a:xfrm>
            <a:off x="371093" y="1161288"/>
            <a:ext cx="5175267" cy="1124712"/>
          </a:xfrm>
        </p:spPr>
        <p:txBody>
          <a:bodyPr vert="horz" lIns="91440" tIns="45720" rIns="91440" bIns="45720" rtlCol="0" anchor="b">
            <a:normAutofit/>
          </a:bodyPr>
          <a:lstStyle/>
          <a:p>
            <a:r>
              <a:rPr lang="en-US" sz="2800" dirty="0"/>
              <a:t>Data Exploration &amp; Clean up</a:t>
            </a:r>
          </a:p>
        </p:txBody>
      </p:sp>
      <p:sp>
        <p:nvSpPr>
          <p:cNvPr id="64" name="Rectangle 6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Rectangle 6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1C2CC9C9-8FC2-764C-A01B-65FA7A707D0F}"/>
              </a:ext>
            </a:extLst>
          </p:cNvPr>
          <p:cNvSpPr txBox="1"/>
          <p:nvPr/>
        </p:nvSpPr>
        <p:spPr>
          <a:xfrm>
            <a:off x="371094" y="2718054"/>
            <a:ext cx="3438906" cy="3207258"/>
          </a:xfrm>
          <a:prstGeom prst="rect">
            <a:avLst/>
          </a:prstGeom>
        </p:spPr>
        <p:txBody>
          <a:bodyPr vert="horz" lIns="91440" tIns="45720" rIns="91440" bIns="45720" rtlCol="0" anchor="t">
            <a:normAutofit/>
          </a:bodyPr>
          <a:lstStyle/>
          <a:p>
            <a:pPr marL="285750" indent="-228600">
              <a:lnSpc>
                <a:spcPct val="110000"/>
              </a:lnSpc>
              <a:spcAft>
                <a:spcPts val="600"/>
              </a:spcAft>
              <a:buFont typeface="Arial" panose="020B0604020202020204" pitchFamily="34" charset="0"/>
              <a:buChar char="•"/>
            </a:pPr>
            <a:endParaRPr lang="en-US" sz="1700" dirty="0"/>
          </a:p>
        </p:txBody>
      </p:sp>
      <p:sp>
        <p:nvSpPr>
          <p:cNvPr id="3" name="TextBox 2">
            <a:extLst>
              <a:ext uri="{FF2B5EF4-FFF2-40B4-BE49-F238E27FC236}">
                <a16:creationId xmlns:a16="http://schemas.microsoft.com/office/drawing/2014/main" id="{24D43A79-161C-ED40-A679-851F2248CCE6}"/>
              </a:ext>
            </a:extLst>
          </p:cNvPr>
          <p:cNvSpPr txBox="1"/>
          <p:nvPr/>
        </p:nvSpPr>
        <p:spPr>
          <a:xfrm>
            <a:off x="312109" y="2535428"/>
            <a:ext cx="5625395" cy="2308324"/>
          </a:xfrm>
          <a:prstGeom prst="rect">
            <a:avLst/>
          </a:prstGeom>
          <a:noFill/>
        </p:spPr>
        <p:txBody>
          <a:bodyPr wrap="square" rtlCol="0">
            <a:spAutoFit/>
          </a:bodyPr>
          <a:lstStyle/>
          <a:p>
            <a:pPr marL="285750" indent="-285750">
              <a:buFont typeface="Arial" panose="020B0604020202020204" pitchFamily="34" charset="0"/>
              <a:buChar char="•"/>
            </a:pPr>
            <a:r>
              <a:rPr lang="en-US" dirty="0" err="1"/>
              <a:t>Streamlit</a:t>
            </a:r>
            <a:r>
              <a:rPr lang="en-US" dirty="0"/>
              <a:t> discussion boards were used throughout the creation of front-end UI.</a:t>
            </a:r>
          </a:p>
          <a:p>
            <a:pPr marL="285750" indent="-285750">
              <a:buFont typeface="Arial" panose="020B0604020202020204" pitchFamily="34" charset="0"/>
              <a:buChar char="•"/>
            </a:pPr>
            <a:r>
              <a:rPr lang="en-US" dirty="0"/>
              <a:t>Polygon test net was considered for off chain test deployment. Due to unforeseen complexity, we opted for local development. </a:t>
            </a:r>
          </a:p>
          <a:p>
            <a:pPr marL="285750" indent="-285750">
              <a:buFont typeface="Arial" panose="020B0604020202020204" pitchFamily="34" charset="0"/>
              <a:buChar char="•"/>
            </a:pPr>
            <a:r>
              <a:rPr lang="en-US" dirty="0"/>
              <a:t>Consideration for adding payable/paywall features was not possible due to time constraints. </a:t>
            </a:r>
          </a:p>
        </p:txBody>
      </p:sp>
    </p:spTree>
    <p:extLst>
      <p:ext uri="{BB962C8B-B14F-4D97-AF65-F5344CB8AC3E}">
        <p14:creationId xmlns:p14="http://schemas.microsoft.com/office/powerpoint/2010/main" val="352610077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alpha val="94462"/>
          </a:schemeClr>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25">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8" name="Rectangle 27">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Graphical user interface&#10;&#10;Description automatically generated">
            <a:extLst>
              <a:ext uri="{FF2B5EF4-FFF2-40B4-BE49-F238E27FC236}">
                <a16:creationId xmlns:a16="http://schemas.microsoft.com/office/drawing/2014/main" id="{6ED87246-F8E4-7A4A-A37A-0B265D9D5E16}"/>
              </a:ext>
            </a:extLst>
          </p:cNvPr>
          <p:cNvPicPr>
            <a:picLocks noChangeAspect="1"/>
          </p:cNvPicPr>
          <p:nvPr/>
        </p:nvPicPr>
        <p:blipFill rotWithShape="1">
          <a:blip r:embed="rId3"/>
          <a:srcRect l="69221" t="3734" r="4746" b="5334"/>
          <a:stretch/>
        </p:blipFill>
        <p:spPr>
          <a:xfrm>
            <a:off x="8439463" y="11342"/>
            <a:ext cx="3347984" cy="6578272"/>
          </a:xfrm>
          <a:prstGeom prst="rect">
            <a:avLst/>
          </a:prstGeom>
        </p:spPr>
      </p:pic>
      <p:sp>
        <p:nvSpPr>
          <p:cNvPr id="30" name="Rectangle 29">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7E2D559-C455-E344-890B-688701E6AD3A}"/>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8000" dirty="0"/>
              <a:t>DEMO</a:t>
            </a:r>
            <a:endParaRPr lang="en-US" sz="8800" dirty="0"/>
          </a:p>
        </p:txBody>
      </p:sp>
      <p:sp>
        <p:nvSpPr>
          <p:cNvPr id="32" name="Rectangle: Rounded Corners 31">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Text&#10;&#10;Description automatically generated">
            <a:extLst>
              <a:ext uri="{FF2B5EF4-FFF2-40B4-BE49-F238E27FC236}">
                <a16:creationId xmlns:a16="http://schemas.microsoft.com/office/drawing/2014/main" id="{CB29B426-788F-7E49-AA7C-8E881C70FAE7}"/>
              </a:ext>
            </a:extLst>
          </p:cNvPr>
          <p:cNvPicPr>
            <a:picLocks noChangeAspect="1"/>
          </p:cNvPicPr>
          <p:nvPr/>
        </p:nvPicPr>
        <p:blipFill>
          <a:blip r:embed="rId4"/>
          <a:stretch>
            <a:fillRect/>
          </a:stretch>
        </p:blipFill>
        <p:spPr>
          <a:xfrm>
            <a:off x="62125" y="372445"/>
            <a:ext cx="8377334" cy="1675467"/>
          </a:xfrm>
          <a:prstGeom prst="rect">
            <a:avLst/>
          </a:prstGeom>
        </p:spPr>
      </p:pic>
    </p:spTree>
    <p:extLst>
      <p:ext uri="{BB962C8B-B14F-4D97-AF65-F5344CB8AC3E}">
        <p14:creationId xmlns:p14="http://schemas.microsoft.com/office/powerpoint/2010/main" val="4192705123"/>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close&#10;&#10;Description automatically generated">
            <a:extLst>
              <a:ext uri="{FF2B5EF4-FFF2-40B4-BE49-F238E27FC236}">
                <a16:creationId xmlns:a16="http://schemas.microsoft.com/office/drawing/2014/main" id="{82668905-CFBE-F848-A541-C02E018E11E0}"/>
              </a:ext>
            </a:extLst>
          </p:cNvPr>
          <p:cNvPicPr>
            <a:picLocks noGrp="1" noChangeAspect="1"/>
          </p:cNvPicPr>
          <p:nvPr>
            <p:ph idx="1"/>
          </p:nvPr>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Effect>
                      <a14:saturation sat="400000"/>
                    </a14:imgEffect>
                  </a14:imgLayer>
                </a14:imgProps>
              </a:ext>
              <a:ext uri="{837473B0-CC2E-450A-ABE3-18F120FF3D39}">
                <a1611:picAttrSrcUrl xmlns:a1611="http://schemas.microsoft.com/office/drawing/2016/11/main" r:id="rId4"/>
              </a:ext>
            </a:extLst>
          </a:blip>
          <a:srcRect r="17210" b="2"/>
          <a:stretch/>
        </p:blipFill>
        <p:spPr>
          <a:xfrm>
            <a:off x="20" y="10"/>
            <a:ext cx="8668492" cy="6857990"/>
          </a:xfrm>
          <a:prstGeom prst="rect">
            <a:avLst/>
          </a:prstGeom>
        </p:spPr>
      </p:pic>
      <p:sp>
        <p:nvSpPr>
          <p:cNvPr id="28" name="Rectangle 27">
            <a:extLst>
              <a:ext uri="{FF2B5EF4-FFF2-40B4-BE49-F238E27FC236}">
                <a16:creationId xmlns:a16="http://schemas.microsoft.com/office/drawing/2014/main" id="{EFAEC92A-2230-45B0-A12F-07F9F9EA45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bg1"/>
              </a:gs>
              <a:gs pos="35000">
                <a:schemeClr val="bg1">
                  <a:alpha val="76000"/>
                </a:schemeClr>
              </a:gs>
              <a:gs pos="19000">
                <a:schemeClr val="bg1">
                  <a:alpha val="40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F588FFB-31F0-EE4A-90FE-1BE1432BE6BD}"/>
              </a:ext>
            </a:extLst>
          </p:cNvPr>
          <p:cNvSpPr>
            <a:spLocks noGrp="1"/>
          </p:cNvSpPr>
          <p:nvPr>
            <p:ph type="title"/>
          </p:nvPr>
        </p:nvSpPr>
        <p:spPr>
          <a:xfrm>
            <a:off x="8395868" y="1161288"/>
            <a:ext cx="3438144" cy="1124712"/>
          </a:xfrm>
        </p:spPr>
        <p:txBody>
          <a:bodyPr vert="horz" lIns="91440" tIns="45720" rIns="91440" bIns="45720" rtlCol="0" anchor="b">
            <a:normAutofit/>
          </a:bodyPr>
          <a:lstStyle/>
          <a:p>
            <a:r>
              <a:rPr lang="en-US" sz="2800" dirty="0"/>
              <a:t>Results &amp; Conclusions</a:t>
            </a:r>
          </a:p>
        </p:txBody>
      </p:sp>
      <p:sp>
        <p:nvSpPr>
          <p:cNvPr id="30" name="Rectangle 29">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Rectangle 31">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04DF309B-068C-EF4C-AFAF-0200BDF08E13}"/>
              </a:ext>
            </a:extLst>
          </p:cNvPr>
          <p:cNvSpPr txBox="1"/>
          <p:nvPr/>
        </p:nvSpPr>
        <p:spPr>
          <a:xfrm>
            <a:off x="8395868" y="2718054"/>
            <a:ext cx="3438906" cy="3207258"/>
          </a:xfrm>
          <a:prstGeom prst="rect">
            <a:avLst/>
          </a:prstGeom>
        </p:spPr>
        <p:txBody>
          <a:bodyPr vert="horz" lIns="91440" tIns="45720" rIns="91440" bIns="45720" rtlCol="0" anchor="t">
            <a:normAutofit/>
          </a:bodyPr>
          <a:lstStyle/>
          <a:p>
            <a:pPr marL="285750" indent="-228600">
              <a:lnSpc>
                <a:spcPct val="110000"/>
              </a:lnSpc>
              <a:spcAft>
                <a:spcPts val="600"/>
              </a:spcAft>
              <a:buFont typeface="Arial" panose="020B0604020202020204" pitchFamily="34" charset="0"/>
              <a:buChar char="•"/>
            </a:pPr>
            <a:endParaRPr lang="en-US" sz="1700" dirty="0"/>
          </a:p>
        </p:txBody>
      </p:sp>
      <p:sp>
        <p:nvSpPr>
          <p:cNvPr id="3" name="TextBox 2">
            <a:extLst>
              <a:ext uri="{FF2B5EF4-FFF2-40B4-BE49-F238E27FC236}">
                <a16:creationId xmlns:a16="http://schemas.microsoft.com/office/drawing/2014/main" id="{CB140981-1A01-114B-982B-A465A1D5C999}"/>
              </a:ext>
            </a:extLst>
          </p:cNvPr>
          <p:cNvSpPr txBox="1"/>
          <p:nvPr/>
        </p:nvSpPr>
        <p:spPr>
          <a:xfrm>
            <a:off x="8253248" y="2609088"/>
            <a:ext cx="3580764" cy="3416320"/>
          </a:xfrm>
          <a:prstGeom prst="rect">
            <a:avLst/>
          </a:prstGeom>
          <a:noFill/>
        </p:spPr>
        <p:txBody>
          <a:bodyPr wrap="square" rtlCol="0">
            <a:spAutoFit/>
          </a:bodyPr>
          <a:lstStyle/>
          <a:p>
            <a:pPr marL="285750" indent="-285750">
              <a:buFont typeface="Arial" panose="020B0604020202020204" pitchFamily="34" charset="0"/>
              <a:buChar char="•"/>
            </a:pPr>
            <a:r>
              <a:rPr lang="en-US" dirty="0"/>
              <a:t>We were successful with creating a platform for storing PI documents in a secure digitized format by involving the concept of blockchain.</a:t>
            </a:r>
          </a:p>
          <a:p>
            <a:pPr marL="285750" indent="-285750">
              <a:buFont typeface="Arial" panose="020B0604020202020204" pitchFamily="34" charset="0"/>
              <a:buChar char="•"/>
            </a:pPr>
            <a:r>
              <a:rPr lang="en-US" dirty="0"/>
              <a:t>The concept holds promise for future exchange of PI in secured platform. However, recipient organizations need to have infrastructure in place to enable this fully.</a:t>
            </a:r>
          </a:p>
        </p:txBody>
      </p:sp>
    </p:spTree>
    <p:extLst>
      <p:ext uri="{BB962C8B-B14F-4D97-AF65-F5344CB8AC3E}">
        <p14:creationId xmlns:p14="http://schemas.microsoft.com/office/powerpoint/2010/main" val="1930467962"/>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2">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Shape&#10;&#10;Description automatically generated with low confidence">
            <a:extLst>
              <a:ext uri="{FF2B5EF4-FFF2-40B4-BE49-F238E27FC236}">
                <a16:creationId xmlns:a16="http://schemas.microsoft.com/office/drawing/2014/main" id="{6EBD21BA-16CC-9546-AE94-6B0D2FBE792C}"/>
              </a:ext>
            </a:extLst>
          </p:cNvPr>
          <p:cNvPicPr>
            <a:picLocks noChangeAspect="1"/>
          </p:cNvPicPr>
          <p:nvPr/>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Effect>
                      <a14:saturation sat="400000"/>
                    </a14:imgEffect>
                  </a14:imgLayer>
                </a14:imgProps>
              </a:ext>
              <a:ext uri="{837473B0-CC2E-450A-ABE3-18F120FF3D39}">
                <a1611:picAttrSrcUrl xmlns:a1611="http://schemas.microsoft.com/office/drawing/2016/11/main" r:id="rId4"/>
              </a:ext>
            </a:extLst>
          </a:blip>
          <a:srcRect l="8659" r="6958" b="-1"/>
          <a:stretch/>
        </p:blipFill>
        <p:spPr>
          <a:xfrm>
            <a:off x="3522468" y="0"/>
            <a:ext cx="8669532" cy="6857990"/>
          </a:xfrm>
          <a:prstGeom prst="rect">
            <a:avLst/>
          </a:prstGeom>
        </p:spPr>
      </p:pic>
      <p:sp>
        <p:nvSpPr>
          <p:cNvPr id="21" name="Rectangle 14">
            <a:extLst>
              <a:ext uri="{FF2B5EF4-FFF2-40B4-BE49-F238E27FC236}">
                <a16:creationId xmlns:a16="http://schemas.microsoft.com/office/drawing/2014/main" id="{8A6DB0E6-E65F-4229-A5A0-2500203B6C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C75FEA7-3A13-B94E-A64A-1114E056B735}"/>
              </a:ext>
            </a:extLst>
          </p:cNvPr>
          <p:cNvSpPr>
            <a:spLocks noGrp="1"/>
          </p:cNvSpPr>
          <p:nvPr>
            <p:ph type="title"/>
          </p:nvPr>
        </p:nvSpPr>
        <p:spPr>
          <a:xfrm>
            <a:off x="371094" y="1161288"/>
            <a:ext cx="3438144" cy="1124712"/>
          </a:xfrm>
        </p:spPr>
        <p:txBody>
          <a:bodyPr anchor="b">
            <a:normAutofit/>
          </a:bodyPr>
          <a:lstStyle/>
          <a:p>
            <a:r>
              <a:rPr lang="en-US" sz="2800" dirty="0"/>
              <a:t>Next Steps</a:t>
            </a:r>
          </a:p>
        </p:txBody>
      </p:sp>
      <p:sp>
        <p:nvSpPr>
          <p:cNvPr id="22" name="Rectangle 1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Content Placeholder 9">
            <a:extLst>
              <a:ext uri="{FF2B5EF4-FFF2-40B4-BE49-F238E27FC236}">
                <a16:creationId xmlns:a16="http://schemas.microsoft.com/office/drawing/2014/main" id="{E57C07DE-04C8-41FC-9E43-17198A4F7489}"/>
              </a:ext>
            </a:extLst>
          </p:cNvPr>
          <p:cNvSpPr>
            <a:spLocks noGrp="1"/>
          </p:cNvSpPr>
          <p:nvPr>
            <p:ph idx="1"/>
          </p:nvPr>
        </p:nvSpPr>
        <p:spPr>
          <a:xfrm>
            <a:off x="371094" y="2718054"/>
            <a:ext cx="4554474" cy="3207258"/>
          </a:xfrm>
        </p:spPr>
        <p:txBody>
          <a:bodyPr anchor="t">
            <a:normAutofit/>
          </a:bodyPr>
          <a:lstStyle/>
          <a:p>
            <a:r>
              <a:rPr lang="en-US" sz="1700" dirty="0"/>
              <a:t>Enhanced authentication and sign up</a:t>
            </a:r>
          </a:p>
          <a:p>
            <a:r>
              <a:rPr lang="en-US" sz="1700" dirty="0"/>
              <a:t>Verification for scanned documents</a:t>
            </a:r>
          </a:p>
          <a:p>
            <a:r>
              <a:rPr lang="en-US" sz="1700" dirty="0"/>
              <a:t>Additional encryption as needed</a:t>
            </a:r>
          </a:p>
          <a:p>
            <a:r>
              <a:rPr lang="en-US" sz="1700" dirty="0"/>
              <a:t>Payment gateway for exchange and funding</a:t>
            </a:r>
          </a:p>
          <a:p>
            <a:r>
              <a:rPr lang="en-US" sz="1700" dirty="0"/>
              <a:t>Enhanced web framework capabilities</a:t>
            </a:r>
          </a:p>
          <a:p>
            <a:pPr marL="0" indent="0">
              <a:buNone/>
            </a:pPr>
            <a:endParaRPr lang="en-US" sz="1700" dirty="0"/>
          </a:p>
        </p:txBody>
      </p:sp>
    </p:spTree>
    <p:extLst>
      <p:ext uri="{BB962C8B-B14F-4D97-AF65-F5344CB8AC3E}">
        <p14:creationId xmlns:p14="http://schemas.microsoft.com/office/powerpoint/2010/main" val="209764624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10">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12">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Rectangle 14">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6">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FBECB53-9908-8847-8976-55F394AC1411}"/>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600"/>
              <a:t>Questions</a:t>
            </a:r>
          </a:p>
        </p:txBody>
      </p:sp>
      <p:sp>
        <p:nvSpPr>
          <p:cNvPr id="27" name="Rectangle: Rounded Corners 18">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Graphic 9" descr="Help with solid fill">
            <a:extLst>
              <a:ext uri="{FF2B5EF4-FFF2-40B4-BE49-F238E27FC236}">
                <a16:creationId xmlns:a16="http://schemas.microsoft.com/office/drawing/2014/main" id="{9EDA58CF-D7D4-994D-940F-EBF478485A6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1557738">
            <a:off x="4427518" y="967663"/>
            <a:ext cx="5745159" cy="5745159"/>
          </a:xfrm>
          <a:prstGeom prst="rect">
            <a:avLst/>
          </a:prstGeom>
        </p:spPr>
      </p:pic>
    </p:spTree>
    <p:extLst>
      <p:ext uri="{BB962C8B-B14F-4D97-AF65-F5344CB8AC3E}">
        <p14:creationId xmlns:p14="http://schemas.microsoft.com/office/powerpoint/2010/main" val="89586945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580">
                                          <p:stCondLst>
                                            <p:cond delay="0"/>
                                          </p:stCondLst>
                                        </p:cTn>
                                        <p:tgtEl>
                                          <p:spTgt spid="10"/>
                                        </p:tgtEl>
                                      </p:cBhvr>
                                    </p:animEffect>
                                    <p:anim calcmode="lin" valueType="num">
                                      <p:cBhvr>
                                        <p:cTn id="8"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3" dur="26">
                                          <p:stCondLst>
                                            <p:cond delay="650"/>
                                          </p:stCondLst>
                                        </p:cTn>
                                        <p:tgtEl>
                                          <p:spTgt spid="10"/>
                                        </p:tgtEl>
                                      </p:cBhvr>
                                      <p:to x="100000" y="60000"/>
                                    </p:animScale>
                                    <p:animScale>
                                      <p:cBhvr>
                                        <p:cTn id="14" dur="166" decel="50000">
                                          <p:stCondLst>
                                            <p:cond delay="676"/>
                                          </p:stCondLst>
                                        </p:cTn>
                                        <p:tgtEl>
                                          <p:spTgt spid="10"/>
                                        </p:tgtEl>
                                      </p:cBhvr>
                                      <p:to x="100000" y="100000"/>
                                    </p:animScale>
                                    <p:animScale>
                                      <p:cBhvr>
                                        <p:cTn id="15" dur="26">
                                          <p:stCondLst>
                                            <p:cond delay="1312"/>
                                          </p:stCondLst>
                                        </p:cTn>
                                        <p:tgtEl>
                                          <p:spTgt spid="10"/>
                                        </p:tgtEl>
                                      </p:cBhvr>
                                      <p:to x="100000" y="80000"/>
                                    </p:animScale>
                                    <p:animScale>
                                      <p:cBhvr>
                                        <p:cTn id="16" dur="166" decel="50000">
                                          <p:stCondLst>
                                            <p:cond delay="1338"/>
                                          </p:stCondLst>
                                        </p:cTn>
                                        <p:tgtEl>
                                          <p:spTgt spid="10"/>
                                        </p:tgtEl>
                                      </p:cBhvr>
                                      <p:to x="100000" y="100000"/>
                                    </p:animScale>
                                    <p:animScale>
                                      <p:cBhvr>
                                        <p:cTn id="17" dur="26">
                                          <p:stCondLst>
                                            <p:cond delay="1642"/>
                                          </p:stCondLst>
                                        </p:cTn>
                                        <p:tgtEl>
                                          <p:spTgt spid="10"/>
                                        </p:tgtEl>
                                      </p:cBhvr>
                                      <p:to x="100000" y="90000"/>
                                    </p:animScale>
                                    <p:animScale>
                                      <p:cBhvr>
                                        <p:cTn id="18" dur="166" decel="50000">
                                          <p:stCondLst>
                                            <p:cond delay="1668"/>
                                          </p:stCondLst>
                                        </p:cTn>
                                        <p:tgtEl>
                                          <p:spTgt spid="10"/>
                                        </p:tgtEl>
                                      </p:cBhvr>
                                      <p:to x="100000" y="100000"/>
                                    </p:animScale>
                                    <p:animScale>
                                      <p:cBhvr>
                                        <p:cTn id="19" dur="26">
                                          <p:stCondLst>
                                            <p:cond delay="1808"/>
                                          </p:stCondLst>
                                        </p:cTn>
                                        <p:tgtEl>
                                          <p:spTgt spid="10"/>
                                        </p:tgtEl>
                                      </p:cBhvr>
                                      <p:to x="100000" y="95000"/>
                                    </p:animScale>
                                    <p:animScale>
                                      <p:cBhvr>
                                        <p:cTn id="20" dur="166" decel="50000">
                                          <p:stCondLst>
                                            <p:cond delay="1834"/>
                                          </p:stCondLst>
                                        </p:cTn>
                                        <p:tgtEl>
                                          <p:spTgt spid="1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1708</TotalTime>
  <Words>303</Words>
  <Application>Microsoft Office PowerPoint</Application>
  <PresentationFormat>Widescreen</PresentationFormat>
  <Paragraphs>33</Paragraphs>
  <Slides>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Neue Haas Grotesk Text Pro</vt:lpstr>
      <vt:lpstr>AccentBoxVTI</vt:lpstr>
      <vt:lpstr>Smart Identity Management Platform Layout</vt:lpstr>
      <vt:lpstr>Hypothesis</vt:lpstr>
      <vt:lpstr>Motivation &amp; Goal</vt:lpstr>
      <vt:lpstr>Summary</vt:lpstr>
      <vt:lpstr>Data Exploration &amp; Clean up</vt:lpstr>
      <vt:lpstr>DEMO</vt:lpstr>
      <vt:lpstr>Results &amp; Conclusions</vt:lpstr>
      <vt:lpstr>Next Steps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Identity Management Platform</dc:title>
  <dc:creator>brittany jacques</dc:creator>
  <cp:lastModifiedBy>Arghyo Roy Chowdhury</cp:lastModifiedBy>
  <cp:revision>16</cp:revision>
  <dcterms:created xsi:type="dcterms:W3CDTF">2022-02-04T03:45:20Z</dcterms:created>
  <dcterms:modified xsi:type="dcterms:W3CDTF">2022-02-09T02:19:35Z</dcterms:modified>
</cp:coreProperties>
</file>

<file path=docProps/thumbnail.jpeg>
</file>